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56" r:id="rId2"/>
    <p:sldId id="260" r:id="rId3"/>
    <p:sldId id="270" r:id="rId4"/>
    <p:sldId id="263" r:id="rId5"/>
    <p:sldId id="265" r:id="rId6"/>
    <p:sldId id="269" r:id="rId7"/>
    <p:sldId id="264" r:id="rId8"/>
    <p:sldId id="266" r:id="rId9"/>
    <p:sldId id="267" r:id="rId10"/>
    <p:sldId id="257" r:id="rId11"/>
    <p:sldId id="258" r:id="rId12"/>
    <p:sldId id="259" r:id="rId13"/>
    <p:sldId id="268" r:id="rId14"/>
    <p:sldId id="261" r:id="rId15"/>
    <p:sldId id="271" r:id="rId16"/>
    <p:sldId id="272" r:id="rId17"/>
    <p:sldId id="26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-9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43CEFB-34FC-4FBB-B1EF-5CB376E4285B}" type="datetimeFigureOut">
              <a:rPr lang="en-US" smtClean="0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97BCEA6-53FD-4C6D-BC80-82DD3CB793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4B2202-6E4B-4141-9D29-1B8D6ECFFBAA}" type="datetimeFigureOut">
              <a:rPr lang="en-US" smtClean="0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BC685-DC1B-432E-91DB-D4BD005822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F31D2E9F-9332-4D9D-AD1E-D5B99EF0BF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24B89-4E1E-49DB-8741-681C2FC6FBB1}" type="datetimeFigureOut">
              <a:rPr lang="en-US" smtClean="0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AC1024-2AEB-4B36-A84B-2D1A3E13DE1F}" type="datetimeFigureOut">
              <a:rPr lang="en-US" smtClean="0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4B460533-9DDB-404B-93D7-F0E9A468DF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364C65-3C4D-438A-92D3-984FD81A44D9}" type="datetimeFigureOut">
              <a:rPr lang="en-US" smtClean="0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C336671-5E13-49AE-9798-61594C3822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C2FCB77C-84EF-4FAD-8EF8-57B11730EFDF}" type="datetimeFigureOut">
              <a:rPr lang="en-US" smtClean="0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D8752-0FE1-4A2C-9544-250CADD372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7496C4-38CC-4FFE-8A9E-95E7D974812C}" type="datetimeFigureOut">
              <a:rPr lang="en-US" smtClean="0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C1F0056-CE3D-4D2A-9C6B-61A92271FA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5D863-89BA-4E74-A103-8D9AE27D2D5C}" type="datetimeFigureOut">
              <a:rPr lang="en-US" smtClean="0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48890504-368A-49A1-8FD1-C7858C713E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B4EE1F-DC91-4660-9028-74793D6B2D0C}" type="datetimeFigureOut">
              <a:rPr lang="en-US" smtClean="0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C9262A8-E884-4FC1-8CC9-47DB2DB616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F228790-8569-461C-9202-3663BF803E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BDDC22-7DC0-41E8-A0E3-82000FF429FB}" type="datetimeFigureOut">
              <a:rPr lang="en-US" smtClean="0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6960207E-7AB1-4957-AAF3-705C357BA1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EEF38D6E-FCBC-4816-B3E6-821256A1D1AA}" type="datetimeFigureOut">
              <a:rPr lang="en-US" smtClean="0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992131-3FCF-4739-B040-5B57C89B2838}" type="datetimeFigureOut">
              <a:rPr lang="en-US" smtClean="0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12BEB53-7229-447D-9DCD-D125A2F70B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0" y="2590800"/>
            <a:ext cx="3886200" cy="3810000"/>
          </a:xfrm>
        </p:spPr>
        <p:txBody>
          <a:bodyPr rtlCol="0"/>
          <a:lstStyle/>
          <a:p>
            <a:pPr eaLnBrk="1" fontAlgn="auto" hangingPunct="1">
              <a:buFont typeface="Arial" charset="0"/>
              <a:buNone/>
              <a:defRPr/>
            </a:pPr>
            <a:r>
              <a:rPr lang="en-US" altLang="en-US" sz="3000" dirty="0" smtClean="0">
                <a:solidFill>
                  <a:schemeClr val="accent6">
                    <a:lumMod val="50000"/>
                  </a:schemeClr>
                </a:solidFill>
                <a:latin typeface="Jokerman" panose="04090605060D06020702" pitchFamily="82" charset="0"/>
              </a:rPr>
              <a:t>Optogenetics in the Nucleus Accumbens</a:t>
            </a:r>
            <a:r>
              <a:rPr lang="en-US" altLang="en-US" sz="2800" dirty="0" smtClean="0">
                <a:solidFill>
                  <a:srgbClr val="404040"/>
                </a:solidFill>
                <a:latin typeface="Jokerman" panose="04090605060D06020702" pitchFamily="82" charset="0"/>
              </a:rPr>
              <a:t> </a:t>
            </a:r>
            <a:endParaRPr lang="en-US" altLang="en-US" sz="2800" dirty="0" smtClean="0">
              <a:solidFill>
                <a:srgbClr val="404040"/>
              </a:solidFill>
              <a:latin typeface="Jokerman" panose="04090605060D06020702" pitchFamily="82" charset="0"/>
            </a:endParaRPr>
          </a:p>
          <a:p>
            <a:pPr eaLnBrk="1" fontAlgn="auto" hangingPunct="1">
              <a:buFont typeface="Arial" charset="0"/>
              <a:buNone/>
              <a:defRPr/>
            </a:pPr>
            <a:r>
              <a:rPr lang="en-US" altLang="en-US" dirty="0" smtClean="0">
                <a:solidFill>
                  <a:srgbClr val="404040"/>
                </a:solidFill>
              </a:rPr>
              <a:t>Seminar: </a:t>
            </a:r>
          </a:p>
          <a:p>
            <a:pPr algn="ctr" eaLnBrk="1" fontAlgn="auto" hangingPunct="1">
              <a:buFont typeface="Arial" charset="0"/>
              <a:buNone/>
              <a:defRPr/>
            </a:pPr>
            <a:r>
              <a:rPr lang="en-US" altLang="en-US" dirty="0" smtClean="0">
                <a:solidFill>
                  <a:srgbClr val="404040"/>
                </a:solidFill>
              </a:rPr>
              <a:t>Spring2016</a:t>
            </a:r>
            <a:endParaRPr lang="en-US" altLang="en-US" dirty="0" smtClean="0">
              <a:solidFill>
                <a:srgbClr val="404040"/>
              </a:solidFill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724400" y="457200"/>
            <a:ext cx="3313113" cy="17018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Trebuchet MS" pitchFamily="34" charset="0"/>
                <a:cs typeface="Trebuchet MS" pitchFamily="34" charset="0"/>
              </a:rPr>
              <a:t>Seminar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776788" y="-152400"/>
            <a:ext cx="3452812" cy="7985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Introduction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1042988" y="1219200"/>
            <a:ext cx="6777037" cy="4613275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3200" dirty="0" smtClean="0"/>
              <a:t>Delivery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3200" dirty="0" smtClean="0"/>
              <a:t> 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</a:rPr>
              <a:t>Presentation </a:t>
            </a:r>
            <a:r>
              <a:rPr lang="en-US" altLang="en-US" sz="3200" i="1" dirty="0" smtClean="0">
                <a:solidFill>
                  <a:schemeClr val="accent2">
                    <a:lumMod val="50000"/>
                  </a:schemeClr>
                </a:solidFill>
              </a:rPr>
              <a:t>not Read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</a:rPr>
              <a:t>  Slides have bullet points</a:t>
            </a:r>
          </a:p>
          <a:p>
            <a:pPr lvl="2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</a:rPr>
              <a:t> Not sentences</a:t>
            </a:r>
          </a:p>
        </p:txBody>
      </p:sp>
      <p:sp>
        <p:nvSpPr>
          <p:cNvPr id="2" name="Oval 1"/>
          <p:cNvSpPr/>
          <p:nvPr/>
        </p:nvSpPr>
        <p:spPr>
          <a:xfrm>
            <a:off x="1371600" y="3733800"/>
            <a:ext cx="533400" cy="609600"/>
          </a:xfrm>
          <a:prstGeom prst="ellipse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48200" y="-304800"/>
            <a:ext cx="3529013" cy="9509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7772400" cy="4918075"/>
          </a:xfrm>
        </p:spPr>
        <p:txBody>
          <a:bodyPr rtlCol="0">
            <a:normAutofit/>
          </a:bodyPr>
          <a:lstStyle/>
          <a:p>
            <a:pPr marL="525780" indent="-457200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Story</a:t>
            </a:r>
          </a:p>
          <a:p>
            <a:pPr marL="573786" lvl="2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Background Material Enhances</a:t>
            </a:r>
          </a:p>
          <a:p>
            <a:pPr marL="1030986" lvl="3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 Group understanding</a:t>
            </a:r>
          </a:p>
          <a:p>
            <a:pPr marL="1030986" lvl="3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Tell us what </a:t>
            </a:r>
            <a:r>
              <a:rPr lang="en-US" sz="3000" i="1" dirty="0" smtClean="0">
                <a:solidFill>
                  <a:schemeClr val="accent1">
                    <a:lumMod val="75000"/>
                  </a:schemeClr>
                </a:solidFill>
              </a:rPr>
              <a:t>isn’t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known</a:t>
            </a:r>
          </a:p>
          <a:p>
            <a:pPr marL="1030986" lvl="3" indent="-173736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Why is it important</a:t>
            </a:r>
          </a:p>
          <a:p>
            <a:pPr marL="173736" lvl="1" indent="-173736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Woven into Larger Story</a:t>
            </a:r>
          </a:p>
          <a:p>
            <a:pPr marL="457200" lvl="1" indent="-457200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Purpose of Research clearly explained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953000" y="-228600"/>
            <a:ext cx="2538413" cy="8747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838200"/>
            <a:ext cx="7262812" cy="4841875"/>
          </a:xfrm>
        </p:spPr>
        <p:txBody>
          <a:bodyPr rtlCol="0">
            <a:normAutofit/>
          </a:bodyPr>
          <a:lstStyle/>
          <a:p>
            <a:pPr marL="173736" lvl="1" indent="-173736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Delivery</a:t>
            </a:r>
          </a:p>
          <a:p>
            <a:pPr marL="573786" lvl="2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Clear Visuals</a:t>
            </a:r>
          </a:p>
          <a:p>
            <a:pPr marL="400050" lvl="2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pitchFamily="18" charset="2"/>
              <a:buNone/>
              <a:defRPr/>
            </a:pPr>
            <a:endParaRPr lang="en-US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3736" lvl="1" indent="-173736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Advanced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Viner Hand ITC" panose="03070502030502020203" pitchFamily="66" charset="0"/>
              </a:rPr>
              <a:t>explained</a:t>
            </a:r>
          </a:p>
          <a:p>
            <a:pPr marL="573786" lvl="2" indent="-173736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Why the </a:t>
            </a:r>
            <a:r>
              <a:rPr lang="en-US" sz="3000" i="1" dirty="0" smtClean="0">
                <a:solidFill>
                  <a:schemeClr val="accent3">
                    <a:lumMod val="75000"/>
                  </a:schemeClr>
                </a:solidFill>
              </a:rPr>
              <a:t>Techniques 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</a:t>
            </a:r>
            <a:r>
              <a:rPr lang="en-US" sz="3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000" i="1" dirty="0" smtClean="0">
                <a:solidFill>
                  <a:schemeClr val="accent3">
                    <a:lumMod val="75000"/>
                  </a:schemeClr>
                </a:solidFill>
              </a:rPr>
              <a:t>Used </a:t>
            </a:r>
          </a:p>
          <a:p>
            <a:pPr marL="784098" lvl="3" indent="-173736"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Why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they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Viner Hand ITC" panose="03070502030502020203" pitchFamily="66" charset="0"/>
              </a:rPr>
              <a:t>solve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problem</a:t>
            </a:r>
          </a:p>
          <a:p>
            <a:pPr marL="0" lvl="1" indent="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029200" y="-152400"/>
            <a:ext cx="2462213" cy="8747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09650" y="1806575"/>
            <a:ext cx="7905750" cy="4518025"/>
          </a:xfrm>
        </p:spPr>
        <p:txBody>
          <a:bodyPr rtlCol="0">
            <a:normAutofit/>
          </a:bodyPr>
          <a:lstStyle/>
          <a:p>
            <a:pPr marL="173736" lvl="1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Animal models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vs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Human Studies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73786" lvl="2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fMRI</a:t>
            </a:r>
          </a:p>
          <a:p>
            <a:pPr marL="857250" lvl="2" indent="-4572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3736" lvl="1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voxel pictograms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73786" lvl="2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vs graphs</a:t>
            </a:r>
          </a:p>
          <a:p>
            <a:pPr marL="0" lvl="1" indent="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029200" y="-304800"/>
            <a:ext cx="1981200" cy="9239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Results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457200"/>
            <a:ext cx="7924800" cy="56388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Graphic Results 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000" dirty="0" smtClean="0">
                <a:solidFill>
                  <a:schemeClr val="accent1">
                    <a:lumMod val="50000"/>
                  </a:schemeClr>
                </a:solidFill>
              </a:rPr>
              <a:t>used and explained clearly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Clear Visuals</a:t>
            </a:r>
          </a:p>
          <a:p>
            <a:pPr lvl="2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Choose papers with lots of graphs</a:t>
            </a:r>
          </a:p>
          <a:p>
            <a:pPr marL="548640" lvl="2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alt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029200" y="-304800"/>
            <a:ext cx="1981200" cy="9239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Results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838200"/>
            <a:ext cx="7924800" cy="5638800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Graphic </a:t>
            </a: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Results          </a:t>
            </a:r>
            <a:r>
              <a:rPr lang="en-US" altLang="en-US" sz="3200" dirty="0">
                <a:solidFill>
                  <a:schemeClr val="accent1">
                    <a:lumMod val="75000"/>
                  </a:schemeClr>
                </a:solidFill>
              </a:rPr>
              <a:t>Clear Visuals</a:t>
            </a:r>
            <a:endParaRPr lang="en-US" alt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Get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graphs </a:t>
            </a:r>
            <a:endParaRPr lang="en-US" altLang="en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914400" lvl="2" indent="-27432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000" dirty="0" smtClean="0">
                <a:solidFill>
                  <a:schemeClr val="accent1">
                    <a:lumMod val="50000"/>
                  </a:schemeClr>
                </a:solidFill>
              </a:rPr>
              <a:t> from </a:t>
            </a:r>
            <a:r>
              <a:rPr lang="en-US" altLang="en-US" sz="3000" dirty="0" smtClean="0">
                <a:solidFill>
                  <a:schemeClr val="accent1">
                    <a:lumMod val="50000"/>
                  </a:schemeClr>
                </a:solidFill>
              </a:rPr>
              <a:t>the official journal website</a:t>
            </a:r>
          </a:p>
          <a:p>
            <a:pPr marL="1124712" lvl="3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en-US" sz="3200" b="1" i="1" dirty="0" smtClean="0">
                <a:solidFill>
                  <a:schemeClr val="accent2">
                    <a:lumMod val="75000"/>
                  </a:schemeClr>
                </a:solidFill>
              </a:rPr>
              <a:t>don’t</a:t>
            </a:r>
            <a:r>
              <a:rPr lang="en-US" alt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use the .pdf graphs</a:t>
            </a:r>
          </a:p>
          <a:p>
            <a:pPr marL="1325880" lvl="4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can be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grainy</a:t>
            </a:r>
            <a:endParaRPr lang="en-US" altLang="en-US" sz="3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80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029200" y="-304800"/>
            <a:ext cx="1981200" cy="9239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Results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457200"/>
            <a:ext cx="7924800" cy="5638800"/>
          </a:xfrm>
        </p:spPr>
        <p:txBody>
          <a:bodyPr rtlCol="0">
            <a:normAutofit/>
          </a:bodyPr>
          <a:lstStyle/>
          <a:p>
            <a:pPr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Graphic </a:t>
            </a: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Results          </a:t>
            </a:r>
            <a:r>
              <a:rPr lang="en-US" altLang="en-US" sz="3200" dirty="0">
                <a:solidFill>
                  <a:schemeClr val="accent1">
                    <a:lumMod val="75000"/>
                  </a:schemeClr>
                </a:solidFill>
              </a:rPr>
              <a:t>Clear Visuals</a:t>
            </a:r>
            <a:endParaRPr lang="en-US" alt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Analysis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of Statistical approach </a:t>
            </a:r>
          </a:p>
          <a:p>
            <a:pPr lvl="2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en-US" sz="3000" dirty="0" smtClean="0">
                <a:solidFill>
                  <a:schemeClr val="accent1">
                    <a:lumMod val="50000"/>
                  </a:schemeClr>
                </a:solidFill>
              </a:rPr>
              <a:t>and data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Logical Order of presentation</a:t>
            </a:r>
          </a:p>
          <a:p>
            <a:pPr lvl="2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Order should help tell a story</a:t>
            </a:r>
          </a:p>
        </p:txBody>
      </p:sp>
    </p:spTree>
    <p:extLst>
      <p:ext uri="{BB962C8B-B14F-4D97-AF65-F5344CB8AC3E}">
        <p14:creationId xmlns:p14="http://schemas.microsoft.com/office/powerpoint/2010/main" val="11440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648200" y="-152400"/>
            <a:ext cx="2971800" cy="7715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95337"/>
            <a:ext cx="8093075" cy="5757863"/>
          </a:xfrm>
        </p:spPr>
        <p:txBody>
          <a:bodyPr rtlCol="0">
            <a:normAutofit fontScale="92500" lnSpcReduction="10000"/>
          </a:bodyPr>
          <a:lstStyle/>
          <a:p>
            <a:pPr indent="-27432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Take Home Messages</a:t>
            </a:r>
          </a:p>
          <a:p>
            <a:pPr marL="173736" lvl="1" indent="-173736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Clearly Outlined</a:t>
            </a:r>
          </a:p>
          <a:p>
            <a:pPr marL="173736" lvl="1" indent="-173736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Analysis of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Scientific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Value of each idea</a:t>
            </a:r>
          </a:p>
          <a:p>
            <a:pPr marL="173736" lvl="1" indent="-173736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Integration of ideas into a story</a:t>
            </a:r>
          </a:p>
          <a:p>
            <a:pPr marL="0" lvl="1" indent="0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&amp; Topic Papers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3736" lvl="1" indent="-173736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Messages interwoven</a:t>
            </a:r>
          </a:p>
          <a:p>
            <a:pPr marL="402336" lvl="2" indent="-164592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Discussed together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eaLnBrk="1" fontAlgn="auto" hangingPunct="1">
              <a:spcBef>
                <a:spcPts val="3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Stimulated Group Discussion</a:t>
            </a:r>
          </a:p>
        </p:txBody>
      </p:sp>
      <p:graphicFrame>
        <p:nvGraphicFramePr>
          <p:cNvPr id="19460" name="Chart 3"/>
          <p:cNvGraphicFramePr>
            <a:graphicFrameLocks noChangeAspect="1"/>
          </p:cNvGraphicFramePr>
          <p:nvPr/>
        </p:nvGraphicFramePr>
        <p:xfrm>
          <a:off x="4038600" y="2438400"/>
          <a:ext cx="7143750" cy="417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r:id="rId3" imgW="7145131" imgH="4176122" progId="Excel.Chart.8">
                  <p:embed/>
                </p:oleObj>
              </mc:Choice>
              <mc:Fallback>
                <p:oleObj r:id="rId3" imgW="7145131" imgH="4176122" progId="Excel.Chart.8">
                  <p:embed/>
                  <p:pic>
                    <p:nvPicPr>
                      <p:cNvPr id="0" name="Char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438400"/>
                        <a:ext cx="7143750" cy="417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34000" y="-228600"/>
            <a:ext cx="1776413" cy="877888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Set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762000"/>
            <a:ext cx="8016875" cy="5605463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114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Naming your PowerPoint</a:t>
            </a:r>
          </a:p>
          <a:p>
            <a:pPr marL="173736" lvl="1" indent="-173736" eaLnBrk="1" fontAlgn="auto" hangingPunct="1">
              <a:lnSpc>
                <a:spcPct val="11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Firstname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Year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Seminarname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pptx</a:t>
            </a:r>
            <a:endParaRPr lang="en-US" sz="32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173736" lvl="1" indent="-173736" eaLnBrk="1" fontAlgn="auto" hangingPunct="1">
              <a:lnSpc>
                <a:spcPct val="11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e.g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Cliff16Optogenetics in the Nucleus Accumbens.pptx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3736" lvl="1" indent="-173736">
              <a:lnSpc>
                <a:spcPct val="114000"/>
              </a:lnSpc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PowerPoint</a:t>
            </a:r>
          </a:p>
          <a:p>
            <a:pPr marL="448056" lvl="2" indent="-173736">
              <a:lnSpc>
                <a:spcPct val="114000"/>
              </a:lnSpc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</a:rPr>
              <a:t>pptx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 or .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</a:rPr>
              <a:t>ppt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versions </a:t>
            </a:r>
            <a:endParaRPr lang="en-US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02336" lvl="2" indent="-164592">
              <a:lnSpc>
                <a:spcPct val="114000"/>
              </a:lnSpc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send it to me early 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876800" y="-76200"/>
            <a:ext cx="2614613" cy="725488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Have Fun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 Please!</a:t>
            </a:r>
          </a:p>
          <a:p>
            <a:pPr eaLnBrk="1" hangingPunct="1"/>
            <a:r>
              <a:rPr lang="en-US" altLang="en-US" sz="3200" dirty="0" smtClean="0"/>
              <a:t> Eating relieves stress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538788" y="-36513"/>
            <a:ext cx="1776412" cy="7223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Set up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45475" cy="5791200"/>
          </a:xfrm>
        </p:spPr>
        <p:txBody>
          <a:bodyPr rtlCol="0">
            <a:normAutofit fontScale="92500" lnSpcReduction="10000"/>
          </a:bodyPr>
          <a:lstStyle/>
          <a:p>
            <a:pPr indent="-27432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Early Delivery of Papers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3">
                    <a:lumMod val="75000"/>
                  </a:schemeClr>
                </a:solidFill>
              </a:rPr>
              <a:t>Start looking </a:t>
            </a: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the first week</a:t>
            </a:r>
          </a:p>
          <a:p>
            <a:pPr lvl="2" indent="-274320" eaLnBrk="1" fontAlgn="auto" hangingPunct="1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Send them to me early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3">
                    <a:lumMod val="75000"/>
                  </a:schemeClr>
                </a:solidFill>
              </a:rPr>
              <a:t>3 Papers</a:t>
            </a:r>
          </a:p>
          <a:p>
            <a:pPr lvl="2" indent="-27432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6">
                    <a:lumMod val="75000"/>
                  </a:schemeClr>
                </a:solidFill>
              </a:rPr>
              <a:t>Topic Paper </a:t>
            </a: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(lots of graphs/not review)</a:t>
            </a:r>
          </a:p>
          <a:p>
            <a:pPr marL="1124712" lvl="3" indent="-27432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published </a:t>
            </a:r>
            <a:r>
              <a:rPr lang="en-US" altLang="en-US" sz="3200" i="1" dirty="0" smtClean="0">
                <a:solidFill>
                  <a:schemeClr val="accent1">
                    <a:lumMod val="75000"/>
                  </a:schemeClr>
                </a:solidFill>
              </a:rPr>
              <a:t>within the last 2 years</a:t>
            </a:r>
          </a:p>
          <a:p>
            <a:pPr marL="1124712" lvl="3" indent="-274320" eaLnBrk="1" fontAlgn="auto" hangingPunct="1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Animal Models are easier</a:t>
            </a:r>
          </a:p>
          <a:p>
            <a:pPr lvl="2" indent="-27432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3">
                    <a:lumMod val="75000"/>
                  </a:schemeClr>
                </a:solidFill>
              </a:rPr>
              <a:t>2 Background papers</a:t>
            </a:r>
          </a:p>
          <a:p>
            <a:pPr marL="1124712" lvl="3" indent="-27432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help tell the scientific story</a:t>
            </a:r>
          </a:p>
          <a:p>
            <a:pPr marL="1124712" lvl="3" indent="-27432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can be older</a:t>
            </a:r>
          </a:p>
          <a:p>
            <a:pPr marL="1124712" lvl="3" indent="-27432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reviews</a:t>
            </a:r>
            <a:r>
              <a:rPr lang="en-US" altLang="en-US" sz="3200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endParaRPr lang="en-US" altLang="en-US" sz="3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>
          <a:xfrm>
            <a:off x="5005388" y="-152400"/>
            <a:ext cx="2995612" cy="7985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Tell a Story!</a:t>
            </a:r>
          </a:p>
        </p:txBody>
      </p:sp>
      <p:graphicFrame>
        <p:nvGraphicFramePr>
          <p:cNvPr id="9219" name="Char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761034"/>
              </p:ext>
            </p:extLst>
          </p:nvPr>
        </p:nvGraphicFramePr>
        <p:xfrm>
          <a:off x="-838200" y="-76200"/>
          <a:ext cx="10806113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r:id="rId3" imgW="7145131" imgH="4182218" progId="Excel.Chart.8">
                  <p:embed/>
                </p:oleObj>
              </mc:Choice>
              <mc:Fallback>
                <p:oleObj r:id="rId3" imgW="7145131" imgH="4182218" progId="Excel.Chart.8">
                  <p:embed/>
                  <p:pic>
                    <p:nvPicPr>
                      <p:cNvPr id="0" name="Char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38200" y="-76200"/>
                        <a:ext cx="10806113" cy="632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257800" y="-152400"/>
            <a:ext cx="2767013" cy="7985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Font Size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295400"/>
            <a:ext cx="6777038" cy="48006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1800" dirty="0" smtClean="0">
                <a:solidFill>
                  <a:schemeClr val="accent6">
                    <a:lumMod val="75000"/>
                  </a:schemeClr>
                </a:solidFill>
              </a:rPr>
              <a:t>This font is too small (18 </a:t>
            </a:r>
            <a:r>
              <a:rPr lang="en-US" alt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pt</a:t>
            </a:r>
            <a:r>
              <a:rPr lang="en-US" altLang="en-US" sz="18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1800" dirty="0" smtClean="0">
                <a:solidFill>
                  <a:schemeClr val="accent6">
                    <a:lumMod val="75000"/>
                  </a:schemeClr>
                </a:solidFill>
              </a:rPr>
              <a:t>Comes with the PowerPoint design</a:t>
            </a:r>
          </a:p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2000" dirty="0" smtClean="0">
                <a:solidFill>
                  <a:schemeClr val="accent6">
                    <a:lumMod val="50000"/>
                  </a:schemeClr>
                </a:solidFill>
              </a:rPr>
              <a:t>This font is too small (20)</a:t>
            </a:r>
          </a:p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 </a:t>
            </a:r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</a:rPr>
              <a:t>24</a:t>
            </a:r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</a:rPr>
              <a:t>,   </a:t>
            </a:r>
            <a:r>
              <a:rPr lang="en-US" altLang="en-US" sz="2800" dirty="0" smtClean="0">
                <a:solidFill>
                  <a:schemeClr val="accent2">
                    <a:lumMod val="50000"/>
                  </a:schemeClr>
                </a:solidFill>
              </a:rPr>
              <a:t>28</a:t>
            </a:r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</a:rPr>
              <a:t>,  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32</a:t>
            </a:r>
          </a:p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3200" dirty="0" smtClean="0"/>
              <a:t>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32 is </a:t>
            </a:r>
            <a:r>
              <a:rPr lang="en-US" altLang="en-US" sz="3200" i="1" dirty="0" smtClean="0">
                <a:solidFill>
                  <a:schemeClr val="accent1">
                    <a:lumMod val="50000"/>
                  </a:schemeClr>
                </a:solidFill>
              </a:rPr>
              <a:t>just right!</a:t>
            </a:r>
            <a:endParaRPr lang="en-US" altLang="en-US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005388" y="-228600"/>
            <a:ext cx="3757612" cy="8747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Tell a Story!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795337"/>
            <a:ext cx="8169275" cy="5376863"/>
          </a:xfrm>
        </p:spPr>
        <p:txBody>
          <a:bodyPr rtlCol="0">
            <a:normAutofit lnSpcReduction="10000"/>
          </a:bodyPr>
          <a:lstStyle/>
          <a:p>
            <a:pPr marL="173736" lvl="1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Story has </a:t>
            </a:r>
          </a:p>
          <a:p>
            <a:pPr marL="402336" lvl="2" indent="-164592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1. beginning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</a:rPr>
              <a:t>2. middle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3. end</a:t>
            </a:r>
          </a:p>
          <a:p>
            <a:pPr marL="173736" lvl="1" indent="-173736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the </a:t>
            </a:r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</a:rPr>
              <a:t>beginning</a:t>
            </a:r>
          </a:p>
          <a:p>
            <a:pPr marL="402336" lvl="2" indent="-164592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Introduce the characters (ideas)</a:t>
            </a:r>
          </a:p>
          <a:p>
            <a:pPr marL="402336" lvl="2" indent="-164592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Tell what the problem is</a:t>
            </a:r>
          </a:p>
          <a:p>
            <a:pPr marL="402336" lvl="2" indent="-164592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Tell what is known so far</a:t>
            </a:r>
          </a:p>
          <a:p>
            <a:pPr marL="173736" lvl="2" indent="-164592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papers</a:t>
            </a:r>
          </a:p>
          <a:p>
            <a:pPr marL="402336" lvl="2" indent="-164592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Explain why we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care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– why is it important</a:t>
            </a:r>
            <a:endParaRPr lang="en-US" sz="2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402336" lvl="2" indent="-164592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Tell what isn’t known!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953000" y="-152400"/>
            <a:ext cx="3148013" cy="7985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Tell a Story!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838200"/>
            <a:ext cx="7940675" cy="5376863"/>
          </a:xfrm>
        </p:spPr>
        <p:txBody>
          <a:bodyPr rtlCol="0">
            <a:normAutofit fontScale="77500" lnSpcReduction="20000"/>
          </a:bodyPr>
          <a:lstStyle/>
          <a:p>
            <a:pPr marL="640080" lvl="1" indent="-27432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3600" b="1" dirty="0" smtClean="0">
                <a:solidFill>
                  <a:schemeClr val="accent3">
                    <a:lumMod val="75000"/>
                  </a:schemeClr>
                </a:solidFill>
              </a:rPr>
              <a:t>The Middle </a:t>
            </a:r>
          </a:p>
          <a:p>
            <a:pPr lvl="2" indent="-274320" eaLnBrk="1" fontAlgn="auto" hangingPunct="1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Methods and Results</a:t>
            </a:r>
          </a:p>
          <a:p>
            <a:pPr marL="1124712" lvl="3" indent="-274320" eaLnBrk="1" fontAlgn="auto" hangingPunct="1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Why the methods solve the problem</a:t>
            </a:r>
          </a:p>
          <a:p>
            <a:pPr lvl="2" indent="-274320" eaLnBrk="1" fontAlgn="auto" hangingPunct="1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Connect each Result </a:t>
            </a:r>
          </a:p>
          <a:p>
            <a:pPr marL="1124712" lvl="3" indent="-274320" eaLnBrk="1" fontAlgn="auto" hangingPunct="1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with an idea from the beginning</a:t>
            </a:r>
          </a:p>
          <a:p>
            <a:pPr marL="1124712" lvl="3" indent="-274320" eaLnBrk="1" fontAlgn="auto" hangingPunct="1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with other Results</a:t>
            </a:r>
          </a:p>
          <a:p>
            <a:pPr lvl="2" indent="-274320" eaLnBrk="1" fontAlgn="auto" hangingPunct="1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Tell the story of the Results</a:t>
            </a:r>
          </a:p>
          <a:p>
            <a:pPr marL="1124712" lvl="3" indent="-274320" eaLnBrk="1" fontAlgn="auto" hangingPunct="1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a logical order </a:t>
            </a:r>
          </a:p>
          <a:p>
            <a:pPr marL="1325880" lvl="4" indent="-274320" eaLnBrk="1" fontAlgn="auto" hangingPunct="1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logically impels the narrative</a:t>
            </a:r>
          </a:p>
          <a:p>
            <a:pPr marL="1124712" lvl="3" indent="-27432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en-US" altLang="en-US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0" y="-152400"/>
            <a:ext cx="3876675" cy="8747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Tell a Story!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09600"/>
            <a:ext cx="7940675" cy="6019800"/>
          </a:xfrm>
        </p:spPr>
        <p:txBody>
          <a:bodyPr rtlCol="0">
            <a:normAutofit fontScale="77500" lnSpcReduction="20000"/>
          </a:bodyPr>
          <a:lstStyle/>
          <a:p>
            <a:pPr marL="173736" lvl="1" indent="-173736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The End </a:t>
            </a:r>
          </a:p>
          <a:p>
            <a:pPr marL="402336" lvl="2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List </a:t>
            </a:r>
            <a:r>
              <a:rPr lang="en-US" sz="3600" i="1" dirty="0" smtClean="0">
                <a:solidFill>
                  <a:schemeClr val="bg2">
                    <a:lumMod val="50000"/>
                  </a:schemeClr>
                </a:solidFill>
              </a:rPr>
              <a:t>Original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Ideas</a:t>
            </a:r>
          </a:p>
          <a:p>
            <a:pPr marL="630936" lvl="3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they still valid?</a:t>
            </a:r>
          </a:p>
          <a:p>
            <a:pPr marL="402336" lvl="2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Explain Ideas/Results </a:t>
            </a:r>
          </a:p>
          <a:p>
            <a:pPr marL="630936" lvl="3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relation to the problem</a:t>
            </a:r>
          </a:p>
          <a:p>
            <a:pPr marL="630936" lvl="3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relation to other student’s </a:t>
            </a:r>
          </a:p>
          <a:p>
            <a:pPr marL="466344" lvl="3" indent="0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notion of the problem or solution</a:t>
            </a:r>
          </a:p>
          <a:p>
            <a:pPr marL="859536" lvl="4" indent="-173736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Drive Discussion </a:t>
            </a:r>
          </a:p>
          <a:p>
            <a:pPr marL="402336" lvl="2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Discuss the Next Step</a:t>
            </a:r>
          </a:p>
          <a:p>
            <a:pPr marL="630936" lvl="3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there a new problem?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3316" name="Char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247572"/>
              </p:ext>
            </p:extLst>
          </p:nvPr>
        </p:nvGraphicFramePr>
        <p:xfrm>
          <a:off x="4038600" y="152400"/>
          <a:ext cx="7143750" cy="417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r:id="rId3" imgW="7145131" imgH="4182218" progId="Excel.Chart.8">
                  <p:embed/>
                </p:oleObj>
              </mc:Choice>
              <mc:Fallback>
                <p:oleObj r:id="rId3" imgW="7145131" imgH="4182218" progId="Excel.Chart.8">
                  <p:embed/>
                  <p:pic>
                    <p:nvPicPr>
                      <p:cNvPr id="0" name="Char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52400"/>
                        <a:ext cx="7143750" cy="417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318</TotalTime>
  <Words>495</Words>
  <Application>Microsoft Office PowerPoint</Application>
  <PresentationFormat>On-screen Show (4:3)</PresentationFormat>
  <Paragraphs>116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Franklin Gothic Book</vt:lpstr>
      <vt:lpstr>Arial</vt:lpstr>
      <vt:lpstr>Century Gothic</vt:lpstr>
      <vt:lpstr>Wingdings 2</vt:lpstr>
      <vt:lpstr>Calibri</vt:lpstr>
      <vt:lpstr>Trebuchet MS</vt:lpstr>
      <vt:lpstr>Viner Hand ITC</vt:lpstr>
      <vt:lpstr>Wingdings 3</vt:lpstr>
      <vt:lpstr>Wingdings</vt:lpstr>
      <vt:lpstr>Civic</vt:lpstr>
      <vt:lpstr>Microsoft Excel Chart</vt:lpstr>
      <vt:lpstr>Seminar Design</vt:lpstr>
      <vt:lpstr>Set up</vt:lpstr>
      <vt:lpstr>Have Fun</vt:lpstr>
      <vt:lpstr>Set up</vt:lpstr>
      <vt:lpstr>Tell a Story!</vt:lpstr>
      <vt:lpstr>Font Size</vt:lpstr>
      <vt:lpstr>Tell a Story!</vt:lpstr>
      <vt:lpstr>Tell a Story!</vt:lpstr>
      <vt:lpstr>Tell a Story!</vt:lpstr>
      <vt:lpstr>Introduction</vt:lpstr>
      <vt:lpstr>Introduction</vt:lpstr>
      <vt:lpstr>Methods</vt:lpstr>
      <vt:lpstr>Methods</vt:lpstr>
      <vt:lpstr>Results</vt:lpstr>
      <vt:lpstr>Results</vt:lpstr>
      <vt:lpstr>Results</vt:lpstr>
      <vt:lpstr>Discussion</vt:lpstr>
    </vt:vector>
  </TitlesOfParts>
  <Company>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Design</dc:title>
  <dc:creator>Cliff H Summers</dc:creator>
  <cp:lastModifiedBy>Cliff H Summers</cp:lastModifiedBy>
  <cp:revision>39</cp:revision>
  <dcterms:created xsi:type="dcterms:W3CDTF">2014-01-30T22:11:53Z</dcterms:created>
  <dcterms:modified xsi:type="dcterms:W3CDTF">2016-01-14T23:44:16Z</dcterms:modified>
</cp:coreProperties>
</file>